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22"/>
  </p:notesMasterIdLst>
  <p:sldIdLst>
    <p:sldId id="256" r:id="rId2"/>
    <p:sldId id="274" r:id="rId3"/>
    <p:sldId id="273" r:id="rId4"/>
    <p:sldId id="257" r:id="rId5"/>
    <p:sldId id="259" r:id="rId6"/>
    <p:sldId id="260" r:id="rId7"/>
    <p:sldId id="258" r:id="rId8"/>
    <p:sldId id="262" r:id="rId9"/>
    <p:sldId id="275" r:id="rId10"/>
    <p:sldId id="265" r:id="rId11"/>
    <p:sldId id="278" r:id="rId12"/>
    <p:sldId id="266" r:id="rId13"/>
    <p:sldId id="280" r:id="rId14"/>
    <p:sldId id="277" r:id="rId15"/>
    <p:sldId id="264" r:id="rId16"/>
    <p:sldId id="282" r:id="rId17"/>
    <p:sldId id="268" r:id="rId18"/>
    <p:sldId id="269" r:id="rId19"/>
    <p:sldId id="270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 snapToGrid="0" snapToObjects="1"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CD21-40A8-4066-8A27-4AC1125AA76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6DF59-A9C8-4B7C-B3E9-B148950B2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69BC-42E4-4AF1-A438-2B58865C77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03757E-5FA3-4743-9A8D-DAF7449F489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D8892F-BE1D-0C47-9ABC-5DD04401EE3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reb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Planning Your Future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Senior Class Presentation</a:t>
            </a:r>
            <a:endParaRPr lang="en-US" sz="2800" dirty="0"/>
          </a:p>
        </p:txBody>
      </p:sp>
      <p:pic>
        <p:nvPicPr>
          <p:cNvPr id="1026" name="Picture 2" descr="http://tse1.mm.bing.net/th?&amp;id=OIP.M67f2d1c01ff9b0a9d867c553d690da4c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82" y="35790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e1.mm.bing.net/th?&amp;id=OIP.M96ac12e51350f16b41af7571d1ceeb90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46" y="31634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e1.mm.bing.net/th?&amp;id=OIP.Mef3dfc0059cf896c72fd2cfe7e7127b1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3724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Activity Sheet/Resume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3806" y="1701353"/>
            <a:ext cx="7818360" cy="4876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This can be a good way to show your special qualities to the admissions counselor.</a:t>
            </a:r>
          </a:p>
          <a:p>
            <a:r>
              <a:rPr lang="en-US" dirty="0" smtClean="0">
                <a:latin typeface="+mj-lt"/>
              </a:rPr>
              <a:t>Quality vs. </a:t>
            </a:r>
            <a:r>
              <a:rPr lang="en-US" dirty="0">
                <a:latin typeface="+mj-lt"/>
              </a:rPr>
              <a:t>Q</a:t>
            </a:r>
            <a:r>
              <a:rPr lang="en-US" dirty="0" smtClean="0">
                <a:latin typeface="+mj-lt"/>
              </a:rPr>
              <a:t>uantity</a:t>
            </a:r>
          </a:p>
          <a:p>
            <a:endParaRPr lang="en-US" dirty="0"/>
          </a:p>
        </p:txBody>
      </p:sp>
      <p:pic>
        <p:nvPicPr>
          <p:cNvPr id="4" name="Picture 3" descr="baske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429000"/>
            <a:ext cx="1905000" cy="1419225"/>
          </a:xfrm>
          <a:prstGeom prst="rect">
            <a:avLst/>
          </a:prstGeom>
        </p:spPr>
      </p:pic>
      <p:pic>
        <p:nvPicPr>
          <p:cNvPr id="5" name="Picture 4" descr="ro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80254"/>
            <a:ext cx="1895475" cy="1219200"/>
          </a:xfrm>
          <a:prstGeom prst="rect">
            <a:avLst/>
          </a:prstGeom>
        </p:spPr>
      </p:pic>
      <p:pic>
        <p:nvPicPr>
          <p:cNvPr id="6" name="Picture 5" descr="socc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8210" y="2896101"/>
            <a:ext cx="1657350" cy="1352550"/>
          </a:xfrm>
          <a:prstGeom prst="rect">
            <a:avLst/>
          </a:prstGeom>
        </p:spPr>
      </p:pic>
      <p:pic>
        <p:nvPicPr>
          <p:cNvPr id="8" name="Picture 7" descr="work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724400"/>
            <a:ext cx="1371600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01" y="3323954"/>
            <a:ext cx="2039499" cy="163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3237" y="3448655"/>
            <a:ext cx="2039499" cy="1631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051" y="4708092"/>
            <a:ext cx="1818039" cy="16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941" y="-1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Recommendations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979381"/>
            <a:ext cx="8229600" cy="493776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When to ask? ASAP!</a:t>
            </a:r>
          </a:p>
          <a:p>
            <a:pPr lvl="1"/>
            <a:r>
              <a:rPr lang="en-US" dirty="0" smtClean="0">
                <a:latin typeface="+mj-lt"/>
              </a:rPr>
              <a:t>Teachers who can describe your abilities</a:t>
            </a:r>
          </a:p>
          <a:p>
            <a:pPr lvl="1"/>
            <a:r>
              <a:rPr lang="en-US" dirty="0" smtClean="0">
                <a:latin typeface="+mj-lt"/>
              </a:rPr>
              <a:t>Counselor </a:t>
            </a:r>
          </a:p>
          <a:p>
            <a:pPr lvl="1"/>
            <a:r>
              <a:rPr lang="en-US" dirty="0" smtClean="0">
                <a:latin typeface="+mj-lt"/>
              </a:rPr>
              <a:t>Coaches</a:t>
            </a:r>
          </a:p>
          <a:p>
            <a:pPr lvl="1"/>
            <a:r>
              <a:rPr lang="en-US" dirty="0" smtClean="0">
                <a:latin typeface="+mj-lt"/>
              </a:rPr>
              <a:t>Club Advisors</a:t>
            </a:r>
          </a:p>
          <a:p>
            <a:pPr lvl="1"/>
            <a:r>
              <a:rPr lang="en-US" dirty="0" smtClean="0">
                <a:latin typeface="+mj-lt"/>
              </a:rPr>
              <a:t>Employer</a:t>
            </a:r>
          </a:p>
          <a:p>
            <a:pPr lvl="1" algn="ctr">
              <a:buNone/>
            </a:pPr>
            <a:endParaRPr lang="en-US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Don’t forget to thank your recommender!</a:t>
            </a:r>
          </a:p>
        </p:txBody>
      </p:sp>
      <p:pic>
        <p:nvPicPr>
          <p:cNvPr id="4" name="Picture 3" descr="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806054"/>
            <a:ext cx="21812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Deadlines are Important!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Please keep track of your application deadlines!</a:t>
            </a:r>
          </a:p>
          <a:p>
            <a:r>
              <a:rPr lang="en-US" dirty="0" smtClean="0">
                <a:latin typeface="+mj-lt"/>
              </a:rPr>
              <a:t>Early Decision</a:t>
            </a:r>
          </a:p>
          <a:p>
            <a:r>
              <a:rPr lang="en-US" dirty="0" smtClean="0">
                <a:latin typeface="+mj-lt"/>
              </a:rPr>
              <a:t>Early Action/Priority Deadline</a:t>
            </a:r>
          </a:p>
          <a:p>
            <a:r>
              <a:rPr lang="en-US" dirty="0" smtClean="0">
                <a:latin typeface="+mj-lt"/>
              </a:rPr>
              <a:t>Rolling Deadline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ead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025900"/>
            <a:ext cx="33528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9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College Athletics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NCAA Eligibility Center</a:t>
            </a:r>
          </a:p>
          <a:p>
            <a:r>
              <a:rPr lang="en-US" dirty="0" smtClean="0">
                <a:latin typeface="+mj-lt"/>
              </a:rPr>
              <a:t>Know the rules for each Division</a:t>
            </a:r>
          </a:p>
          <a:p>
            <a:r>
              <a:rPr lang="en-US" dirty="0" smtClean="0">
                <a:latin typeface="+mj-lt"/>
              </a:rPr>
              <a:t>See Mr. Turner for a fee waiver, if you receive free/reduced priced lunch.</a:t>
            </a:r>
          </a:p>
          <a:p>
            <a:endParaRPr lang="en-US" dirty="0"/>
          </a:p>
        </p:txBody>
      </p:sp>
      <p:pic>
        <p:nvPicPr>
          <p:cNvPr id="4" name="Picture 3" descr="nc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31527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Paying For College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240"/>
            <a:ext cx="8229600" cy="493776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FAFSA (Free Application for Federal Student Aid)</a:t>
            </a:r>
          </a:p>
          <a:p>
            <a:r>
              <a:rPr lang="en-US" dirty="0" smtClean="0">
                <a:latin typeface="+mj-lt"/>
              </a:rPr>
              <a:t>This online form must be completed in order for you to qualify for financial aid.</a:t>
            </a:r>
          </a:p>
          <a:p>
            <a:r>
              <a:rPr lang="en-US" dirty="0" smtClean="0">
                <a:latin typeface="+mj-lt"/>
              </a:rPr>
              <a:t>Complete it online at </a:t>
            </a:r>
            <a:r>
              <a:rPr lang="en-US" dirty="0" smtClean="0">
                <a:latin typeface="+mj-lt"/>
                <a:hlinkClick r:id="rId2"/>
              </a:rPr>
              <a:t>www.fafsa.ed.gov</a:t>
            </a:r>
            <a:r>
              <a:rPr lang="en-US" dirty="0" smtClean="0">
                <a:latin typeface="+mj-lt"/>
              </a:rPr>
              <a:t> after Don’t use any other website</a:t>
            </a:r>
            <a:r>
              <a:rPr lang="en-US" dirty="0" smtClean="0">
                <a:latin typeface="+mj-lt"/>
              </a:rPr>
              <a:t>!!</a:t>
            </a:r>
          </a:p>
          <a:p>
            <a:r>
              <a:rPr lang="en-US" b="1" dirty="0" smtClean="0">
                <a:latin typeface="+mj-lt"/>
              </a:rPr>
              <a:t>FAFSA Presentation: September 27</a:t>
            </a:r>
            <a:r>
              <a:rPr lang="en-US" b="1" baseline="30000" dirty="0" smtClean="0">
                <a:latin typeface="+mj-lt"/>
              </a:rPr>
              <a:t>th</a:t>
            </a:r>
            <a:r>
              <a:rPr lang="en-US" b="1" dirty="0" smtClean="0">
                <a:latin typeface="+mj-lt"/>
              </a:rPr>
              <a:t> at 7pm in the Auditorium</a:t>
            </a:r>
          </a:p>
          <a:p>
            <a:r>
              <a:rPr lang="en-US" b="1" dirty="0" smtClean="0">
                <a:latin typeface="+mj-lt"/>
              </a:rPr>
              <a:t>FAFSA Completion Workshop: October 20</a:t>
            </a:r>
            <a:r>
              <a:rPr lang="en-US" b="1" baseline="30000" dirty="0" smtClean="0">
                <a:latin typeface="+mj-lt"/>
              </a:rPr>
              <a:t>th</a:t>
            </a:r>
            <a:r>
              <a:rPr lang="en-US" b="1" dirty="0" smtClean="0">
                <a:latin typeface="+mj-lt"/>
              </a:rPr>
              <a:t> at 7pm in roo</a:t>
            </a:r>
            <a:r>
              <a:rPr lang="en-US" b="1" dirty="0" smtClean="0">
                <a:latin typeface="+mj-lt"/>
              </a:rPr>
              <a:t>m 212</a:t>
            </a:r>
            <a:endParaRPr lang="en-U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9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SEED Scholarship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+mj-lt"/>
              </a:rPr>
              <a:t>Two years free tuition </a:t>
            </a:r>
            <a:r>
              <a:rPr lang="en-US" dirty="0" smtClean="0">
                <a:latin typeface="+mj-lt"/>
              </a:rPr>
              <a:t>at Del Tech Community College or in the University of Delaware’s Associate of Arts Program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2.5 Cumulative GPA required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No felony convictions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Application is not needed for UD, but is for Del Tech (usually available in early January)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7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MPHS College Application Week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2156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We will have computer labs available for you to use during the day with adult volunteers to help you fill out applications!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Be on the look out for letters from the guidance office that will be coming to your house, listen for announcements, and be sure to participate! </a:t>
            </a:r>
          </a:p>
        </p:txBody>
      </p:sp>
    </p:spTree>
    <p:extLst>
      <p:ext uri="{BB962C8B-B14F-4D97-AF65-F5344CB8AC3E}">
        <p14:creationId xmlns:p14="http://schemas.microsoft.com/office/powerpoint/2010/main" val="11251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Your School Counselors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37816"/>
            <a:ext cx="8229600" cy="4937760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Ms. Herskowitz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ast Names A-F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Ms. Bereskin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Last Names G-O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Mr. Turner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ast Names P-Z</a:t>
            </a:r>
          </a:p>
        </p:txBody>
      </p:sp>
    </p:spTree>
    <p:extLst>
      <p:ext uri="{BB962C8B-B14F-4D97-AF65-F5344CB8AC3E}">
        <p14:creationId xmlns:p14="http://schemas.microsoft.com/office/powerpoint/2010/main" val="1963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80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647" y="32626"/>
            <a:ext cx="8148046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Graduation Requirements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27716" y="1441049"/>
            <a:ext cx="7239000" cy="4846638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English                                                        4 -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Math (must include Algebra 2)                     4 -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Science                                                        3-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Social Studies                                              3-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World Language                                           2 -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Health                                                         .5 - CREDIT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P.E.                                                              1 - CREDIT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Career Pathway                                            3 -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Electives                                                       3.5 - CREDITS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TOTAL</a:t>
            </a:r>
            <a:r>
              <a:rPr lang="en-US" sz="2000" dirty="0" smtClean="0">
                <a:latin typeface="+mj-lt"/>
              </a:rPr>
              <a:t>                                                  </a:t>
            </a:r>
            <a:r>
              <a:rPr lang="en-US" sz="2000" b="1" dirty="0" smtClean="0">
                <a:latin typeface="+mj-lt"/>
              </a:rPr>
              <a:t>24 CREDITS </a:t>
            </a:r>
          </a:p>
        </p:txBody>
      </p:sp>
    </p:spTree>
    <p:extLst>
      <p:ext uri="{BB962C8B-B14F-4D97-AF65-F5344CB8AC3E}">
        <p14:creationId xmlns:p14="http://schemas.microsoft.com/office/powerpoint/2010/main" val="2601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It’s Time to Start Thinking About Life      After MPHS…….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4458" y="2210270"/>
            <a:ext cx="407515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College- 4 or 2 year</a:t>
            </a:r>
          </a:p>
          <a:p>
            <a:pPr algn="ctr"/>
            <a:r>
              <a:rPr lang="en-US" sz="3200" dirty="0" smtClean="0">
                <a:latin typeface="+mj-lt"/>
              </a:rPr>
              <a:t>Trade School </a:t>
            </a:r>
          </a:p>
          <a:p>
            <a:pPr algn="ctr"/>
            <a:r>
              <a:rPr lang="en-US" sz="3200" dirty="0" smtClean="0">
                <a:latin typeface="+mj-lt"/>
              </a:rPr>
              <a:t>Military</a:t>
            </a:r>
          </a:p>
          <a:p>
            <a:pPr algn="ctr"/>
            <a:r>
              <a:rPr lang="en-US" sz="3200" dirty="0" smtClean="0">
                <a:latin typeface="+mj-lt"/>
              </a:rPr>
              <a:t>Employment</a:t>
            </a:r>
          </a:p>
          <a:p>
            <a:pPr algn="ctr"/>
            <a:r>
              <a:rPr lang="en-US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46" y="5243337"/>
            <a:ext cx="8498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There is no right or wrong answer as long as you have a plan!</a:t>
            </a:r>
            <a:endParaRPr lang="en-US" sz="2400" dirty="0"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7039"/>
            <a:ext cx="3282237" cy="262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to Apply for College/Trade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College/Trade School website</a:t>
            </a:r>
          </a:p>
          <a:p>
            <a:r>
              <a:rPr lang="en-US" dirty="0" smtClean="0">
                <a:latin typeface="+mj-lt"/>
              </a:rPr>
              <a:t>Common Application</a:t>
            </a:r>
          </a:p>
          <a:p>
            <a:r>
              <a:rPr lang="en-US" dirty="0" smtClean="0">
                <a:latin typeface="+mj-lt"/>
              </a:rPr>
              <a:t>Black College Common Application</a:t>
            </a:r>
          </a:p>
          <a:p>
            <a:r>
              <a:rPr lang="en-US" dirty="0" smtClean="0">
                <a:latin typeface="+mj-lt"/>
              </a:rPr>
              <a:t>Paper Application</a:t>
            </a:r>
          </a:p>
          <a:p>
            <a:r>
              <a:rPr lang="en-US" dirty="0" smtClean="0">
                <a:latin typeface="+mj-lt"/>
              </a:rPr>
              <a:t>If you receive free/reduced priced lunch, ask your counselor about </a:t>
            </a:r>
            <a:r>
              <a:rPr lang="en-US" u="sng" dirty="0" smtClean="0">
                <a:latin typeface="+mj-lt"/>
              </a:rPr>
              <a:t>application fee waivers</a:t>
            </a:r>
          </a:p>
          <a:p>
            <a:pPr algn="ctr">
              <a:buNone/>
            </a:pPr>
            <a:endParaRPr lang="en-US" dirty="0">
              <a:latin typeface="+mj-lt"/>
            </a:endParaRPr>
          </a:p>
          <a:p>
            <a:pPr algn="ctr">
              <a:buNone/>
            </a:pPr>
            <a:r>
              <a:rPr lang="en-US" sz="2800" dirty="0" smtClean="0">
                <a:latin typeface="+mj-lt"/>
              </a:rPr>
              <a:t>There are some forms that will need to be completed by your counselor or recommenders!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Academic Common 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 in-state tuition at an out-of-state school if a Delaware State School does not have your major!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www.sreb.org</a:t>
            </a:r>
            <a:r>
              <a:rPr lang="en-US" dirty="0" smtClean="0"/>
              <a:t> to view the specific programs/schools that participate.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4" y="3057568"/>
            <a:ext cx="4817708" cy="30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ACT/SAT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haven’t already taken either test and are planning to you should sign up ASAP.</a:t>
            </a:r>
          </a:p>
          <a:p>
            <a:endParaRPr lang="en-US" dirty="0" smtClean="0"/>
          </a:p>
          <a:p>
            <a:r>
              <a:rPr lang="en-US" dirty="0" smtClean="0"/>
              <a:t>You must have a </a:t>
            </a:r>
            <a:r>
              <a:rPr lang="en-US" dirty="0" err="1" smtClean="0"/>
              <a:t>CollegeBoard</a:t>
            </a:r>
            <a:r>
              <a:rPr lang="en-US" dirty="0" smtClean="0"/>
              <a:t> account to sign up.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SAT’s- October 1</a:t>
            </a:r>
            <a:r>
              <a:rPr lang="en-US" baseline="30000" dirty="0" smtClean="0"/>
              <a:t>st</a:t>
            </a:r>
            <a:r>
              <a:rPr lang="en-US" dirty="0" smtClean="0"/>
              <a:t>, November 5</a:t>
            </a:r>
            <a:r>
              <a:rPr lang="en-US" baseline="30000" dirty="0" smtClean="0"/>
              <a:t>th</a:t>
            </a:r>
            <a:r>
              <a:rPr lang="en-US" dirty="0" smtClean="0"/>
              <a:t>, December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ACT’S- October 22</a:t>
            </a:r>
            <a:r>
              <a:rPr lang="en-US" baseline="30000" dirty="0" smtClean="0"/>
              <a:t>nd</a:t>
            </a:r>
            <a:r>
              <a:rPr lang="en-US" dirty="0" smtClean="0"/>
              <a:t> and December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/>
              <a:t>If you receive free/reduced priced lunches, your counselor can give you up to two </a:t>
            </a:r>
            <a:r>
              <a:rPr lang="en-US" u="sng" dirty="0" smtClean="0"/>
              <a:t>fee waivers</a:t>
            </a:r>
            <a:r>
              <a:rPr lang="en-US" dirty="0" smtClean="0"/>
              <a:t>.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07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Request Your Official Transcript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Colleges/Trade Schools will want to have your official transcript sent from the guidance office.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 </a:t>
            </a:r>
            <a:r>
              <a:rPr lang="en-US" u="sng" dirty="0" smtClean="0">
                <a:latin typeface="+mj-lt"/>
              </a:rPr>
              <a:t>transcript request form </a:t>
            </a:r>
            <a:r>
              <a:rPr lang="en-US" dirty="0" smtClean="0">
                <a:latin typeface="+mj-lt"/>
              </a:rPr>
              <a:t>must be completed for each application and given to your counselor (these forms can be found on the MPHS website under the Guidance tab and in the guidance office)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Six transcripts are sent free of charge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 fee of </a:t>
            </a:r>
            <a:r>
              <a:rPr lang="en-US" dirty="0" smtClean="0">
                <a:latin typeface="+mj-lt"/>
              </a:rPr>
              <a:t>$2.00 </a:t>
            </a:r>
            <a:r>
              <a:rPr lang="en-US" dirty="0">
                <a:latin typeface="+mj-lt"/>
              </a:rPr>
              <a:t>will be charged for each transcript over six</a:t>
            </a:r>
            <a:r>
              <a:rPr lang="en-US" dirty="0" smtClean="0">
                <a:latin typeface="+mj-lt"/>
              </a:rPr>
              <a:t>! If it is not paid, it will be an obligation!!!! 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algn="ctr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sz="3000" b="1" dirty="0" smtClean="0">
                <a:latin typeface="+mj-lt"/>
              </a:rPr>
              <a:t>Please request your transcript no later than 2 weeks before the application deadline!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1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845</TotalTime>
  <Words>596</Words>
  <Application>Microsoft Office PowerPoint</Application>
  <PresentationFormat>On-screen Show (4:3)</PresentationFormat>
  <Paragraphs>105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Planning Your Future</vt:lpstr>
      <vt:lpstr>Your School Counselors</vt:lpstr>
      <vt:lpstr>Graduation Requirements</vt:lpstr>
      <vt:lpstr>It’s Time to Start Thinking About Life      After MPHS…….</vt:lpstr>
      <vt:lpstr>How to Apply for College/Trade School</vt:lpstr>
      <vt:lpstr>Academic Common Market</vt:lpstr>
      <vt:lpstr>ACT/SAT</vt:lpstr>
      <vt:lpstr>Request Your Official Transcript</vt:lpstr>
      <vt:lpstr>PowerPoint Presentation</vt:lpstr>
      <vt:lpstr>Activity Sheet/Resume</vt:lpstr>
      <vt:lpstr>PowerPoint Presentation</vt:lpstr>
      <vt:lpstr>Recommendations</vt:lpstr>
      <vt:lpstr>PowerPoint Presentation</vt:lpstr>
      <vt:lpstr>PowerPoint Presentation</vt:lpstr>
      <vt:lpstr>Deadlines are Important!</vt:lpstr>
      <vt:lpstr>College Athletics</vt:lpstr>
      <vt:lpstr>Paying For College</vt:lpstr>
      <vt:lpstr>SEED Scholarship</vt:lpstr>
      <vt:lpstr>MPHS College Application Week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Rachel Herskowitz</dc:creator>
  <cp:lastModifiedBy>Bereskin Shoshana</cp:lastModifiedBy>
  <cp:revision>26</cp:revision>
  <dcterms:created xsi:type="dcterms:W3CDTF">2015-08-30T22:24:26Z</dcterms:created>
  <dcterms:modified xsi:type="dcterms:W3CDTF">2016-09-14T18:53:26Z</dcterms:modified>
</cp:coreProperties>
</file>